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5143500" cx="9144000"/>
  <p:notesSz cx="6858000" cy="9144000"/>
  <p:embeddedFontLst>
    <p:embeddedFont>
      <p:font typeface="Source Sans Pr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SansPro-bold.fntdata"/><Relationship Id="rId20" Type="http://schemas.openxmlformats.org/officeDocument/2006/relationships/slide" Target="slides/slide16.xml"/><Relationship Id="rId42" Type="http://schemas.openxmlformats.org/officeDocument/2006/relationships/font" Target="fonts/SourceSansPro-boldItalic.fntdata"/><Relationship Id="rId41" Type="http://schemas.openxmlformats.org/officeDocument/2006/relationships/font" Target="fonts/SourceSansPro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SourceSansPro-regular.fntdata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Pavyzdziai sudėtingų sistemų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Code smell pabyzdys: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Kodo dublikacija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Dideles klases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Ilgi metodai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etc..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Algoritmine vs Objektine dekompozicija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Pavyzdys. Su temp davilkis ir reguliatorius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Pavyzdys. 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Overengineering android pavyzdys.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Pakalbeti apie tikslus. Kurso unikaluma. 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vCatch pavyzdys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Relationship Id="rId3" Type="http://schemas.openxmlformats.org/officeDocument/2006/relationships/image" Target="../media/image2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5.jp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 0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 rotWithShape="1">
          <a:blip r:embed="rId2">
            <a:alphaModFix/>
          </a:blip>
          <a:srcRect b="0" l="12457" r="0" t="0"/>
          <a:stretch/>
        </p:blipFill>
        <p:spPr>
          <a:xfrm>
            <a:off x="0" y="0"/>
            <a:ext cx="6753676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/>
          <p:nvPr>
            <p:ph type="ctrTitle"/>
          </p:nvPr>
        </p:nvSpPr>
        <p:spPr>
          <a:xfrm>
            <a:off x="3916375" y="1491850"/>
            <a:ext cx="49428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r">
              <a:spcBef>
                <a:spcPts val="0"/>
              </a:spcBef>
              <a:buClr>
                <a:srgbClr val="007ACA"/>
              </a:buClr>
              <a:buSzPts val="3600"/>
              <a:buNone/>
              <a:defRPr sz="3600">
                <a:solidFill>
                  <a:srgbClr val="007ACA"/>
                </a:solidFill>
              </a:defRPr>
            </a:lvl1pPr>
            <a:lvl2pPr lvl="1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14" name="Shape 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body Neutral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buClr>
                <a:srgbClr val="434343"/>
              </a:buClr>
              <a:buSzPts val="1000"/>
              <a:buChar char="○"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2" name="Shape 72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sz="30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body Blue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rgbClr val="007ACA"/>
              </a:buClr>
              <a:buSzPts val="1200"/>
              <a:buChar char="●"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buClr>
                <a:srgbClr val="007ACA"/>
              </a:buClr>
              <a:buSzPts val="1000"/>
              <a:buChar char="○"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buClr>
                <a:srgbClr val="007ACA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5" name="Shape 75"/>
          <p:cNvSpPr txBox="1"/>
          <p:nvPr>
            <p:ph type="title"/>
          </p:nvPr>
        </p:nvSpPr>
        <p:spPr>
          <a:xfrm>
            <a:off x="311700" y="19673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sz="3000">
                <a:solidFill>
                  <a:srgbClr val="007ACA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ntrast Blue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Shape 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>
            <p:ph type="ctrTitle"/>
          </p:nvPr>
        </p:nvSpPr>
        <p:spPr>
          <a:xfrm>
            <a:off x="530150" y="771050"/>
            <a:ext cx="36483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" type="subTitle"/>
          </p:nvPr>
        </p:nvSpPr>
        <p:spPr>
          <a:xfrm>
            <a:off x="530150" y="2860600"/>
            <a:ext cx="3648300" cy="1753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Element Title &amp; Body Blu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Shape 81"/>
          <p:cNvPicPr preferRelativeResize="0"/>
          <p:nvPr/>
        </p:nvPicPr>
        <p:blipFill rotWithShape="1">
          <a:blip r:embed="rId2">
            <a:alphaModFix/>
          </a:blip>
          <a:srcRect b="79428" l="0" r="0" t="0"/>
          <a:stretch/>
        </p:blipFill>
        <p:spPr>
          <a:xfrm>
            <a:off x="0" y="0"/>
            <a:ext cx="9144000" cy="10581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/>
          <p:nvPr>
            <p:ph type="title"/>
          </p:nvPr>
        </p:nvSpPr>
        <p:spPr>
          <a:xfrm>
            <a:off x="311700" y="196120"/>
            <a:ext cx="61638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311700" y="1291295"/>
            <a:ext cx="8437200" cy="2594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rgbClr val="007ACA"/>
              </a:buClr>
              <a:buSzPts val="1200"/>
              <a:buChar char="●"/>
              <a:defRPr/>
            </a:lvl1pPr>
            <a:lvl2pPr lvl="1" rtl="0">
              <a:spcBef>
                <a:spcPts val="0"/>
              </a:spcBef>
              <a:buClr>
                <a:srgbClr val="007ACA"/>
              </a:buClr>
              <a:buSzPts val="1000"/>
              <a:buChar char="○"/>
              <a:defRPr/>
            </a:lvl2pPr>
            <a:lvl3pPr lvl="2" rtl="0">
              <a:spcBef>
                <a:spcPts val="0"/>
              </a:spcBef>
              <a:buClr>
                <a:srgbClr val="007ACA"/>
              </a:buClr>
              <a:buSzPts val="1400"/>
              <a:buChar char="■"/>
              <a:defRPr/>
            </a:lvl3pPr>
            <a:lvl4pPr lvl="3" rtl="0">
              <a:spcBef>
                <a:spcPts val="0"/>
              </a:spcBef>
              <a:buSzPts val="1400"/>
              <a:buChar char="●"/>
              <a:defRPr/>
            </a:lvl4pPr>
            <a:lvl5pPr lvl="4" rtl="0">
              <a:spcBef>
                <a:spcPts val="0"/>
              </a:spcBef>
              <a:buSzPts val="1400"/>
              <a:buChar char="○"/>
              <a:defRPr/>
            </a:lvl5pPr>
            <a:lvl6pPr lvl="5" rtl="0">
              <a:spcBef>
                <a:spcPts val="0"/>
              </a:spcBef>
              <a:buSzPts val="1400"/>
              <a:buChar char="■"/>
              <a:defRPr/>
            </a:lvl6pPr>
            <a:lvl7pPr lvl="6" rtl="0">
              <a:spcBef>
                <a:spcPts val="0"/>
              </a:spcBef>
              <a:buSzPts val="1400"/>
              <a:buChar char="●"/>
              <a:defRPr/>
            </a:lvl7pPr>
            <a:lvl8pPr lvl="7" rtl="0">
              <a:spcBef>
                <a:spcPts val="0"/>
              </a:spcBef>
              <a:buSzPts val="1400"/>
              <a:buChar char="○"/>
              <a:defRPr/>
            </a:lvl8pPr>
            <a:lvl9pPr lvl="8" rtl="0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Centered titl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rgbClr val="007ACA"/>
              </a:buClr>
              <a:buSzPts val="3600"/>
              <a:buNone/>
              <a:defRPr sz="3600">
                <a:solidFill>
                  <a:srgbClr val="007ACA"/>
                </a:solidFill>
              </a:defRPr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00" y="29260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88" name="Shape 88"/>
          <p:cNvSpPr txBox="1"/>
          <p:nvPr>
            <p:ph idx="2" type="title"/>
          </p:nvPr>
        </p:nvSpPr>
        <p:spPr>
          <a:xfrm>
            <a:off x="311700" y="20978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sz="30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End Values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Shape 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End Values 2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End Values 3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2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/>
          <p:cNvPicPr preferRelativeResize="0"/>
          <p:nvPr/>
        </p:nvPicPr>
        <p:blipFill rotWithShape="1">
          <a:blip r:embed="rId2">
            <a:alphaModFix/>
          </a:blip>
          <a:srcRect b="0" l="22600" r="0" t="0"/>
          <a:stretch/>
        </p:blipFill>
        <p:spPr>
          <a:xfrm>
            <a:off x="1" y="0"/>
            <a:ext cx="5971644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18"/>
          <p:cNvSpPr txBox="1"/>
          <p:nvPr>
            <p:ph type="ctrTitle"/>
          </p:nvPr>
        </p:nvSpPr>
        <p:spPr>
          <a:xfrm>
            <a:off x="3870675" y="1491850"/>
            <a:ext cx="49884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007ACA"/>
              </a:buClr>
              <a:buSzPts val="3600"/>
              <a:buNone/>
              <a:defRPr sz="3600">
                <a:solidFill>
                  <a:srgbClr val="007ACA"/>
                </a:solidFill>
              </a:defRPr>
            </a:lvl1pPr>
            <a:lvl2pPr lvl="1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20" name="Shape 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End Values 4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_5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ctrTitle"/>
          </p:nvPr>
        </p:nvSpPr>
        <p:spPr>
          <a:xfrm>
            <a:off x="554250" y="2675617"/>
            <a:ext cx="7772400" cy="1159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sz="42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04" name="Shape 104"/>
          <p:cNvSpPr txBox="1"/>
          <p:nvPr>
            <p:ph idx="1" type="subTitle"/>
          </p:nvPr>
        </p:nvSpPr>
        <p:spPr>
          <a:xfrm>
            <a:off x="554250" y="3649025"/>
            <a:ext cx="7772400" cy="49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 b="1" sz="22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pic>
        <p:nvPicPr>
          <p:cNvPr descr="seperator_logo.png" id="105" name="Shape 1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57706"/>
            <a:ext cx="9144000" cy="585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e Column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2800"/>
              <a:buNone/>
              <a:defRPr/>
            </a:lvl1pPr>
            <a:lvl2pPr lvl="1" rtl="0">
              <a:spcBef>
                <a:spcPts val="0"/>
              </a:spcBef>
              <a:buSzPts val="2800"/>
              <a:buNone/>
              <a:defRPr/>
            </a:lvl2pPr>
            <a:lvl3pPr lvl="2" rtl="0">
              <a:spcBef>
                <a:spcPts val="0"/>
              </a:spcBef>
              <a:buSzPts val="2800"/>
              <a:buNone/>
              <a:defRPr/>
            </a:lvl3pPr>
            <a:lvl4pPr lvl="3" rtl="0">
              <a:spcBef>
                <a:spcPts val="0"/>
              </a:spcBef>
              <a:buSzPts val="2800"/>
              <a:buNone/>
              <a:defRPr/>
            </a:lvl4pPr>
            <a:lvl5pPr lvl="4" rtl="0">
              <a:spcBef>
                <a:spcPts val="0"/>
              </a:spcBef>
              <a:buSzPts val="2800"/>
              <a:buNone/>
              <a:defRPr/>
            </a:lvl5pPr>
            <a:lvl6pPr lvl="5" rtl="0">
              <a:spcBef>
                <a:spcPts val="0"/>
              </a:spcBef>
              <a:buSzPts val="2800"/>
              <a:buNone/>
              <a:defRPr/>
            </a:lvl6pPr>
            <a:lvl7pPr lvl="6" rtl="0">
              <a:spcBef>
                <a:spcPts val="0"/>
              </a:spcBef>
              <a:buSzPts val="2800"/>
              <a:buNone/>
              <a:defRPr/>
            </a:lvl7pPr>
            <a:lvl8pPr lvl="7" rtl="0">
              <a:spcBef>
                <a:spcPts val="0"/>
              </a:spcBef>
              <a:buSzPts val="2800"/>
              <a:buNone/>
              <a:defRPr/>
            </a:lvl8pPr>
            <a:lvl9pPr lvl="8" rtl="0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pic>
        <p:nvPicPr>
          <p:cNvPr descr="Visma_Logo_Screen.png" id="108" name="Shape 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04525" y="4724425"/>
            <a:ext cx="1099374" cy="26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>
            <p:ph idx="1" type="body"/>
          </p:nvPr>
        </p:nvSpPr>
        <p:spPr>
          <a:xfrm>
            <a:off x="457200" y="1123925"/>
            <a:ext cx="8064300" cy="3223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200"/>
              <a:buChar char="●"/>
              <a:defRPr sz="1800"/>
            </a:lvl1pPr>
            <a:lvl2pPr lvl="1" rtl="0">
              <a:spcBef>
                <a:spcPts val="0"/>
              </a:spcBef>
              <a:buSzPts val="1200"/>
              <a:buChar char="○"/>
              <a:defRPr sz="1800"/>
            </a:lvl2pPr>
            <a:lvl3pPr lvl="2" rtl="0">
              <a:spcBef>
                <a:spcPts val="0"/>
              </a:spcBef>
              <a:buSzPts val="1200"/>
              <a:buChar char="■"/>
              <a:defRPr sz="1800"/>
            </a:lvl3pPr>
            <a:lvl4pPr lvl="3" rtl="0">
              <a:spcBef>
                <a:spcPts val="0"/>
              </a:spcBef>
              <a:buSzPts val="1200"/>
              <a:buChar char="●"/>
              <a:defRPr/>
            </a:lvl4pPr>
            <a:lvl5pPr lvl="4" rtl="0">
              <a:spcBef>
                <a:spcPts val="0"/>
              </a:spcBef>
              <a:buSzPts val="1200"/>
              <a:buChar char="○"/>
              <a:defRPr/>
            </a:lvl5pPr>
            <a:lvl6pPr lvl="5" rtl="0">
              <a:spcBef>
                <a:spcPts val="0"/>
              </a:spcBef>
              <a:buSzPts val="1400"/>
              <a:buChar char="■"/>
              <a:defRPr/>
            </a:lvl6pPr>
            <a:lvl7pPr lvl="6" rtl="0">
              <a:spcBef>
                <a:spcPts val="0"/>
              </a:spcBef>
              <a:buSzPts val="1200"/>
              <a:buChar char="●"/>
              <a:defRPr/>
            </a:lvl7pPr>
            <a:lvl8pPr lvl="7" rtl="0">
              <a:spcBef>
                <a:spcPts val="0"/>
              </a:spcBef>
              <a:buSzPts val="1200"/>
              <a:buChar char="○"/>
              <a:defRPr/>
            </a:lvl8pPr>
            <a:lvl9pPr lvl="8" rtl="0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End Values 3 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Shape 1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_AND_BODY_2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2800"/>
              <a:buNone/>
              <a:defRPr/>
            </a:lvl1pPr>
            <a:lvl2pPr lvl="1" rtl="0">
              <a:spcBef>
                <a:spcPts val="0"/>
              </a:spcBef>
              <a:buSzPts val="2800"/>
              <a:buNone/>
              <a:defRPr/>
            </a:lvl2pPr>
            <a:lvl3pPr lvl="2" rtl="0">
              <a:spcBef>
                <a:spcPts val="0"/>
              </a:spcBef>
              <a:buSzPts val="2800"/>
              <a:buNone/>
              <a:defRPr/>
            </a:lvl3pPr>
            <a:lvl4pPr lvl="3" rtl="0">
              <a:spcBef>
                <a:spcPts val="0"/>
              </a:spcBef>
              <a:buSzPts val="2800"/>
              <a:buNone/>
              <a:defRPr/>
            </a:lvl4pPr>
            <a:lvl5pPr lvl="4" rtl="0">
              <a:spcBef>
                <a:spcPts val="0"/>
              </a:spcBef>
              <a:buSzPts val="2800"/>
              <a:buNone/>
              <a:defRPr/>
            </a:lvl5pPr>
            <a:lvl6pPr lvl="5" rtl="0">
              <a:spcBef>
                <a:spcPts val="0"/>
              </a:spcBef>
              <a:buSzPts val="2800"/>
              <a:buNone/>
              <a:defRPr/>
            </a:lvl6pPr>
            <a:lvl7pPr lvl="6" rtl="0">
              <a:spcBef>
                <a:spcPts val="0"/>
              </a:spcBef>
              <a:buSzPts val="2800"/>
              <a:buNone/>
              <a:defRPr/>
            </a:lvl7pPr>
            <a:lvl8pPr lvl="7" rtl="0">
              <a:spcBef>
                <a:spcPts val="0"/>
              </a:spcBef>
              <a:buSzPts val="2800"/>
              <a:buNone/>
              <a:defRPr/>
            </a:lvl8pPr>
            <a:lvl9pPr lvl="8" rtl="0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200"/>
              <a:buChar char="●"/>
              <a:defRPr/>
            </a:lvl1pPr>
            <a:lvl2pPr lvl="1" rtl="0">
              <a:spcBef>
                <a:spcPts val="0"/>
              </a:spcBef>
              <a:buSzPts val="1000"/>
              <a:buChar char="○"/>
              <a:defRPr/>
            </a:lvl2pPr>
            <a:lvl3pPr lvl="2" rtl="0">
              <a:spcBef>
                <a:spcPts val="0"/>
              </a:spcBef>
              <a:buSzPts val="1400"/>
              <a:buChar char="■"/>
              <a:defRPr/>
            </a:lvl3pPr>
            <a:lvl4pPr lvl="3" rtl="0">
              <a:spcBef>
                <a:spcPts val="0"/>
              </a:spcBef>
              <a:buSzPts val="1400"/>
              <a:buChar char="●"/>
              <a:defRPr/>
            </a:lvl4pPr>
            <a:lvl5pPr lvl="4" rtl="0">
              <a:spcBef>
                <a:spcPts val="0"/>
              </a:spcBef>
              <a:buSzPts val="1400"/>
              <a:buChar char="○"/>
              <a:defRPr/>
            </a:lvl5pPr>
            <a:lvl6pPr lvl="5" rtl="0">
              <a:spcBef>
                <a:spcPts val="0"/>
              </a:spcBef>
              <a:buSzPts val="1400"/>
              <a:buChar char="■"/>
              <a:defRPr/>
            </a:lvl6pPr>
            <a:lvl7pPr lvl="6" rtl="0">
              <a:spcBef>
                <a:spcPts val="0"/>
              </a:spcBef>
              <a:buSzPts val="1400"/>
              <a:buChar char="●"/>
              <a:defRPr/>
            </a:lvl7pPr>
            <a:lvl8pPr lvl="7" rtl="0">
              <a:spcBef>
                <a:spcPts val="0"/>
              </a:spcBef>
              <a:buSzPts val="1400"/>
              <a:buChar char="○"/>
              <a:defRPr/>
            </a:lvl8pPr>
            <a:lvl9pPr lvl="8" rtl="0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116" name="Shape 1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3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hape 22"/>
          <p:cNvPicPr preferRelativeResize="0"/>
          <p:nvPr/>
        </p:nvPicPr>
        <p:blipFill rotWithShape="1">
          <a:blip r:embed="rId2">
            <a:alphaModFix/>
          </a:blip>
          <a:srcRect b="0" l="44503" r="0" t="0"/>
          <a:stretch/>
        </p:blipFill>
        <p:spPr>
          <a:xfrm>
            <a:off x="0" y="0"/>
            <a:ext cx="4281854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Shape 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24"/>
          <p:cNvSpPr txBox="1"/>
          <p:nvPr>
            <p:ph type="ctrTitle"/>
          </p:nvPr>
        </p:nvSpPr>
        <p:spPr>
          <a:xfrm>
            <a:off x="3890250" y="1491850"/>
            <a:ext cx="49689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007ACA"/>
              </a:buClr>
              <a:buSzPts val="3600"/>
              <a:buNone/>
              <a:defRPr sz="3600">
                <a:solidFill>
                  <a:srgbClr val="007ACA"/>
                </a:solidFill>
              </a:defRPr>
            </a:lvl1pPr>
            <a:lvl2pPr lvl="1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26" name="Shape 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4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ape 28"/>
          <p:cNvPicPr preferRelativeResize="0"/>
          <p:nvPr/>
        </p:nvPicPr>
        <p:blipFill rotWithShape="1">
          <a:blip r:embed="rId2">
            <a:alphaModFix/>
          </a:blip>
          <a:srcRect b="0" l="13096" r="0" t="0"/>
          <a:stretch/>
        </p:blipFill>
        <p:spPr>
          <a:xfrm>
            <a:off x="0" y="0"/>
            <a:ext cx="79465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Shape 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Shape 30"/>
          <p:cNvSpPr txBox="1"/>
          <p:nvPr>
            <p:ph type="ctrTitle"/>
          </p:nvPr>
        </p:nvSpPr>
        <p:spPr>
          <a:xfrm>
            <a:off x="3785825" y="1491850"/>
            <a:ext cx="50733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007ACA"/>
              </a:buClr>
              <a:buSzPts val="3200"/>
              <a:buNone/>
              <a:defRPr sz="3200">
                <a:solidFill>
                  <a:srgbClr val="007ACA"/>
                </a:solidFill>
              </a:defRPr>
            </a:lvl1pPr>
            <a:lvl2pPr lvl="1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32" name="Shape 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5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Shape 34"/>
          <p:cNvPicPr preferRelativeResize="0"/>
          <p:nvPr/>
        </p:nvPicPr>
        <p:blipFill rotWithShape="1">
          <a:blip r:embed="rId2">
            <a:alphaModFix/>
          </a:blip>
          <a:srcRect b="0" l="27230" r="0" t="0"/>
          <a:stretch/>
        </p:blipFill>
        <p:spPr>
          <a:xfrm>
            <a:off x="-3" y="0"/>
            <a:ext cx="6163999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hape 36"/>
          <p:cNvSpPr txBox="1"/>
          <p:nvPr>
            <p:ph type="ctrTitle"/>
          </p:nvPr>
        </p:nvSpPr>
        <p:spPr>
          <a:xfrm>
            <a:off x="3831525" y="1491850"/>
            <a:ext cx="50277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007ACA"/>
              </a:buClr>
              <a:buSzPts val="3200"/>
              <a:buNone/>
              <a:defRPr sz="3200">
                <a:solidFill>
                  <a:srgbClr val="007ACA"/>
                </a:solidFill>
              </a:defRPr>
            </a:lvl1pPr>
            <a:lvl2pPr lvl="1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38" name="Shape 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6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Shape 40"/>
          <p:cNvPicPr preferRelativeResize="0"/>
          <p:nvPr/>
        </p:nvPicPr>
        <p:blipFill rotWithShape="1">
          <a:blip r:embed="rId2">
            <a:alphaModFix/>
          </a:blip>
          <a:srcRect b="0" l="40603" r="0" t="0"/>
          <a:stretch/>
        </p:blipFill>
        <p:spPr>
          <a:xfrm>
            <a:off x="0" y="0"/>
            <a:ext cx="462132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Shape 41"/>
          <p:cNvPicPr preferRelativeResize="0"/>
          <p:nvPr/>
        </p:nvPicPr>
        <p:blipFill rotWithShape="1">
          <a:blip r:embed="rId2">
            <a:alphaModFix/>
          </a:blip>
          <a:srcRect b="0" l="40603" r="0" t="0"/>
          <a:stretch/>
        </p:blipFill>
        <p:spPr>
          <a:xfrm>
            <a:off x="0" y="0"/>
            <a:ext cx="41185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Shape 43"/>
          <p:cNvSpPr txBox="1"/>
          <p:nvPr>
            <p:ph type="ctrTitle"/>
          </p:nvPr>
        </p:nvSpPr>
        <p:spPr>
          <a:xfrm>
            <a:off x="3825000" y="1491850"/>
            <a:ext cx="50340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007ACA"/>
              </a:buClr>
              <a:buSzPts val="3200"/>
              <a:buNone/>
              <a:defRPr sz="3200">
                <a:solidFill>
                  <a:srgbClr val="007ACA"/>
                </a:solidFill>
              </a:defRPr>
            </a:lvl1pPr>
            <a:lvl2pPr lvl="1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45" name="Shape 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7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/>
          <p:cNvPicPr preferRelativeResize="0"/>
          <p:nvPr/>
        </p:nvPicPr>
        <p:blipFill rotWithShape="1">
          <a:blip r:embed="rId2">
            <a:alphaModFix/>
          </a:blip>
          <a:srcRect b="0" l="5096" r="0" t="0"/>
          <a:stretch/>
        </p:blipFill>
        <p:spPr>
          <a:xfrm>
            <a:off x="0" y="0"/>
            <a:ext cx="732079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Shape 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 txBox="1"/>
          <p:nvPr>
            <p:ph type="ctrTitle"/>
          </p:nvPr>
        </p:nvSpPr>
        <p:spPr>
          <a:xfrm>
            <a:off x="3825000" y="1491850"/>
            <a:ext cx="50340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007ACA"/>
              </a:buClr>
              <a:buSzPts val="3200"/>
              <a:buNone/>
              <a:defRPr sz="3200">
                <a:solidFill>
                  <a:srgbClr val="007ACA"/>
                </a:solidFill>
              </a:defRPr>
            </a:lvl1pPr>
            <a:lvl2pPr lvl="1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51" name="Shape 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8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ctrTitle"/>
          </p:nvPr>
        </p:nvSpPr>
        <p:spPr>
          <a:xfrm>
            <a:off x="3825000" y="1491850"/>
            <a:ext cx="50340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007ACA"/>
              </a:buClr>
              <a:buSzPts val="3200"/>
              <a:buNone/>
              <a:defRPr sz="3200">
                <a:solidFill>
                  <a:srgbClr val="007ACA"/>
                </a:solidFill>
              </a:defRPr>
            </a:lvl1pPr>
            <a:lvl2pPr lvl="1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55" name="Shape 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 rotWithShape="1">
          <a:blip r:embed="rId3">
            <a:alphaModFix/>
          </a:blip>
          <a:srcRect b="719" l="0" r="0" t="45946"/>
          <a:stretch/>
        </p:blipFill>
        <p:spPr>
          <a:xfrm>
            <a:off x="0" y="0"/>
            <a:ext cx="6429378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/>
          <p:nvPr>
            <p:ph idx="2" type="ctrTitle"/>
          </p:nvPr>
        </p:nvSpPr>
        <p:spPr>
          <a:xfrm>
            <a:off x="3825000" y="1491850"/>
            <a:ext cx="50340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007ACA"/>
              </a:buClr>
              <a:buSzPts val="3200"/>
              <a:buNone/>
              <a:defRPr sz="3200">
                <a:solidFill>
                  <a:srgbClr val="007ACA"/>
                </a:solidFill>
              </a:defRPr>
            </a:lvl1pPr>
            <a:lvl2pPr lvl="1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3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60" name="Shape 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09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Shape 62"/>
          <p:cNvPicPr preferRelativeResize="0"/>
          <p:nvPr/>
        </p:nvPicPr>
        <p:blipFill rotWithShape="1">
          <a:blip r:embed="rId2">
            <a:alphaModFix/>
          </a:blip>
          <a:srcRect b="0" l="27865" r="0" t="0"/>
          <a:stretch/>
        </p:blipFill>
        <p:spPr>
          <a:xfrm>
            <a:off x="0" y="0"/>
            <a:ext cx="556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 txBox="1"/>
          <p:nvPr>
            <p:ph type="ctrTitle"/>
          </p:nvPr>
        </p:nvSpPr>
        <p:spPr>
          <a:xfrm>
            <a:off x="3825000" y="1491850"/>
            <a:ext cx="50340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007ACA"/>
              </a:buClr>
              <a:buSzPts val="3200"/>
              <a:buNone/>
              <a:defRPr sz="3200">
                <a:solidFill>
                  <a:srgbClr val="007ACA"/>
                </a:solidFill>
              </a:defRPr>
            </a:lvl1pPr>
            <a:lvl2pPr lvl="1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 txBox="1"/>
          <p:nvPr>
            <p:ph idx="2" type="ctrTitle"/>
          </p:nvPr>
        </p:nvSpPr>
        <p:spPr>
          <a:xfrm>
            <a:off x="3825000" y="1491850"/>
            <a:ext cx="5034000" cy="1167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007ACA"/>
              </a:buClr>
              <a:buSzPts val="3200"/>
              <a:buNone/>
              <a:defRPr sz="3200">
                <a:solidFill>
                  <a:srgbClr val="007ACA"/>
                </a:solidFill>
              </a:defRPr>
            </a:lvl1pPr>
            <a:lvl2pPr lvl="1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3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69" name="Shape 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4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Source Sans Pro"/>
              <a:buChar char="●"/>
              <a:defRPr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Source Sans Pro"/>
              <a:buChar char="○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■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●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○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■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●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○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■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pic>
        <p:nvPicPr>
          <p:cNvPr id="8" name="Shape 8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806600" y="4611500"/>
            <a:ext cx="1172974" cy="4398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en.wikipedia.org/wiki/George_Armitage_Miller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ctrTitle"/>
          </p:nvPr>
        </p:nvSpPr>
        <p:spPr>
          <a:xfrm>
            <a:off x="3825000" y="1491850"/>
            <a:ext cx="5034000" cy="1167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Įvadinė paskaita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" name="Shape 122"/>
          <p:cNvSpPr txBox="1"/>
          <p:nvPr>
            <p:ph idx="1" type="subTitle"/>
          </p:nvPr>
        </p:nvSpPr>
        <p:spPr>
          <a:xfrm>
            <a:off x="4015950" y="2679800"/>
            <a:ext cx="4843200" cy="996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2017-09-11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Programinės įrangos iššūkiai</a:t>
            </a:r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Programinė įranga</a:t>
            </a:r>
          </a:p>
          <a:p>
            <a: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...yra naudojama ilgą laiką</a:t>
            </a:r>
          </a:p>
          <a:p>
            <a: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...yra nuolat atnaujinama ir prižiūrima</a:t>
            </a:r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...programuotojų kurie nėra autoriai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Pradinė specifikacija gali būti negalutinė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Galutinių vartotojų poreikiai ir lūkesčiai keičiasi</a:t>
            </a:r>
          </a:p>
          <a:p>
            <a:pPr indent="-304800" lvl="0" marL="457200">
              <a:spcBef>
                <a:spcPts val="0"/>
              </a:spcBef>
              <a:buSzPts val="1200"/>
              <a:buChar char="●"/>
            </a:pPr>
            <a:r>
              <a:rPr lang="en"/>
              <a:t>Keičiasi aplinka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Programų sistemų sudėtingumas (Complexity)</a:t>
            </a:r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311700" y="1160350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lnSpc>
                <a:spcPct val="100000"/>
              </a:lnSpc>
              <a:spcBef>
                <a:spcPts val="0"/>
              </a:spcBef>
              <a:buSzPts val="1200"/>
              <a:buChar char="●"/>
            </a:pPr>
            <a:r>
              <a:rPr lang="en"/>
              <a:t>Didelių sistemų sudėtingumas auga </a:t>
            </a:r>
            <a:br>
              <a:rPr lang="en"/>
            </a:br>
            <a:r>
              <a:rPr lang="en"/>
              <a:t>eksponentiškai kol tampa nebeįmanoma</a:t>
            </a:r>
            <a:br>
              <a:rPr lang="en"/>
            </a:br>
            <a:r>
              <a:rPr lang="en"/>
              <a:t>palaikyti sistemų.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048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Galimos priežastys:</a:t>
            </a:r>
          </a:p>
          <a:p>
            <a:pPr indent="-2921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Dalykinės srities sudėtingumas</a:t>
            </a:r>
          </a:p>
          <a:p>
            <a:pPr indent="-2921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Procesų valdymo sudėtingumas</a:t>
            </a:r>
          </a:p>
          <a:p>
            <a:pPr indent="-292100" lvl="1" marL="914400" rtl="0">
              <a:lnSpc>
                <a:spcPct val="150000"/>
              </a:lnSpc>
              <a:spcBef>
                <a:spcPts val="0"/>
              </a:spcBef>
              <a:buSzPts val="1000"/>
              <a:buChar char="○"/>
            </a:pPr>
            <a:r>
              <a:rPr lang="en"/>
              <a:t>Padrikas kodo sudėtingumas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Blog_exponential_complexity.jpg"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0475" y="1946375"/>
            <a:ext cx="2921824" cy="171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Kodėl sistemos tampa per sudėtingos?</a:t>
            </a:r>
          </a:p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Nėra stiprios komandos kuri rūpinasi sistemos architektūra.</a:t>
            </a:r>
          </a:p>
          <a:p>
            <a: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Programuotojai retai aukoja asmeninius interesus vardan bendrų sistemos interesų.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Programuotojų kompetencijos  ir patirties trūkumas</a:t>
            </a:r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Dažnai būna sukuriami veikiantys sprendimai, bet turintys negatyvių pasekmių (code smells, anti-patterns)</a:t>
            </a:r>
          </a:p>
          <a:p>
            <a:pPr indent="-304800" lvl="0" marL="457200" rtl="0">
              <a:spcBef>
                <a:spcPts val="0"/>
              </a:spcBef>
              <a:buSzPts val="1200"/>
              <a:buChar char="●"/>
            </a:pPr>
            <a:r>
              <a:rPr lang="en"/>
              <a:t>Trūksta profesionalaus projekto valdymo.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Tyrimais nustatyta, kad žmogus gali suvokti ne daugiau kaip </a:t>
            </a:r>
            <a:r>
              <a:rPr lang="en" sz="1400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7 ± 2</a:t>
            </a:r>
            <a:r>
              <a:rPr lang="en"/>
              <a:t> skirtingus dalykus vienu metu.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 sz="1050" u="sng">
                <a:solidFill>
                  <a:srgbClr val="0B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George A. Miller</a:t>
            </a:r>
            <a:r>
              <a:rPr lang="en"/>
              <a:t> - The Magical Number Seven, Plus or Minus Two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PS sudėtingumo sprendimo būdai</a:t>
            </a:r>
          </a:p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Dekompozicija</a:t>
            </a:r>
          </a:p>
          <a:p>
            <a: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Skaldyk ir valdyk principas.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Abstrakcija</a:t>
            </a:r>
          </a:p>
          <a:p>
            <a: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Paslėpti sudėtingus dalykus. Programuotojai dirba su apibrėžta sąsaja.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Hierarchija</a:t>
            </a:r>
          </a:p>
          <a:p>
            <a:pPr indent="-292100" lvl="1" marL="914400">
              <a:spcBef>
                <a:spcPts val="0"/>
              </a:spcBef>
              <a:buSzPts val="1000"/>
              <a:buChar char="○"/>
            </a:pPr>
            <a:r>
              <a:rPr lang="en"/>
              <a:t>Klasifikuoti objektus pagal panašią elgseną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Kodėl reikia eliminuoti PS sudėtingumą?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Pagerinti kodo kokybę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Sumažinti sistemos palaikymo kaštus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Pakelti komandos produktyvumą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Padidinti sistemos atsparumą klaidoms (Robustness)</a:t>
            </a:r>
          </a:p>
          <a:p>
            <a:pPr indent="-304800" lvl="0" marL="457200">
              <a:spcBef>
                <a:spcPts val="0"/>
              </a:spcBef>
              <a:buSzPts val="1200"/>
              <a:buChar char="●"/>
            </a:pPr>
            <a:r>
              <a:rPr lang="en"/>
              <a:t>Tenkinti tikslus kuriuos apibrėžia architektūra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PS Architektūra ir PS Projektavimas</a:t>
            </a:r>
          </a:p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PS architektūra yra PS projektavimas</a:t>
            </a:r>
          </a:p>
          <a:p>
            <a:pPr indent="-3048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Ne kiekvienas PS projektavimas yra PS architektūra</a:t>
            </a:r>
          </a:p>
          <a:p>
            <a:pPr indent="-3048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Architektas nubrėžia aiškias ribas tarp architektūros ir nearchitektūrinio projektavimo siekiant tokių tikslų kaip:</a:t>
            </a:r>
          </a:p>
          <a:p>
            <a:pPr indent="-2921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PS kūrimo</a:t>
            </a:r>
          </a:p>
          <a:p>
            <a:pPr indent="-2921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Elgsenos</a:t>
            </a:r>
          </a:p>
          <a:p>
            <a:pPr indent="-292100" lvl="1" marL="914400">
              <a:lnSpc>
                <a:spcPct val="150000"/>
              </a:lnSpc>
              <a:spcBef>
                <a:spcPts val="0"/>
              </a:spcBef>
              <a:buSzPts val="1000"/>
              <a:buChar char="○"/>
            </a:pPr>
            <a:r>
              <a:rPr lang="en"/>
              <a:t>Kokybės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PS Architektūra ir PS Projektavimas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311700" y="1152475"/>
            <a:ext cx="44487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/>
              <a:t>Architektūra</a:t>
            </a:r>
            <a:r>
              <a:rPr lang="en"/>
              <a:t>: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Sistemos griaučiai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Kokios duomenų saugyklos bus naudojamos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Kaip atskiri moduliai bendraus vieni su kitais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Kaip darysim atsargines duomenų kopijas</a:t>
            </a:r>
          </a:p>
          <a:p>
            <a:pPr indent="-304800" lvl="0" marL="457200">
              <a:spcBef>
                <a:spcPts val="0"/>
              </a:spcBef>
              <a:buSzPts val="1200"/>
              <a:buChar char="●"/>
            </a:pPr>
            <a:r>
              <a:rPr lang="en"/>
              <a:t>Ir t.t.</a:t>
            </a:r>
          </a:p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4539225" y="1152475"/>
            <a:ext cx="44487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/>
              <a:t>Projektavimas</a:t>
            </a:r>
            <a:r>
              <a:rPr lang="en"/>
              <a:t>: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Atskirų modulių projektavimas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Kokios atsakomybės modulio, komponento, konkrečios klasės.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Kokius projektavimo šablonus pritaikyti</a:t>
            </a:r>
          </a:p>
          <a:p>
            <a:pPr indent="-304800" lvl="0" marL="457200" rtl="0">
              <a:spcBef>
                <a:spcPts val="0"/>
              </a:spcBef>
              <a:buSzPts val="1200"/>
              <a:buChar char="●"/>
            </a:pPr>
            <a:r>
              <a:rPr lang="en"/>
              <a:t>Ir t.t.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Išankstinis projektavimas (detailed up front design)</a:t>
            </a:r>
          </a:p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PS kūrimo metodas kai programavimo darbai prasideda tik kai projektavimas būna baigtas.</a:t>
            </a:r>
          </a:p>
        </p:txBody>
      </p:sp>
      <p:pic>
        <p:nvPicPr>
          <p:cNvPr descr="low_warren_truss6.jpg"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5694" y="1645500"/>
            <a:ext cx="5948955" cy="302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Išankstinis projektavimas - pranašumai</a:t>
            </a:r>
          </a:p>
        </p:txBody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Tinka nedideliems projektams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Reikalavimai yra aiškūs ir nesikeis</a:t>
            </a:r>
          </a:p>
          <a:p>
            <a:pPr indent="-304800" lvl="0" marL="457200">
              <a:spcBef>
                <a:spcPts val="0"/>
              </a:spcBef>
              <a:buSzPts val="1200"/>
              <a:buChar char="●"/>
            </a:pPr>
            <a:r>
              <a:rPr lang="en"/>
              <a:t>Labai tinka jei reikia iš naujo sukurti tai ką jau kūrėme anksčiau.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Išankstinis projektavimas - trūkumai</a:t>
            </a:r>
          </a:p>
        </p:txBody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Sistemos projektavimo blogumas paaiškėja pradėjus programuoti</a:t>
            </a:r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...arba dar blogiau, kai suprogramavus vykdomi spartos testai.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Tipiškai per vėlai įsitikinama PS projektavimo teisingumu.</a:t>
            </a:r>
          </a:p>
          <a:p>
            <a:pPr indent="-304800" lvl="0" marL="457200">
              <a:spcBef>
                <a:spcPts val="0"/>
              </a:spcBef>
              <a:buSzPts val="1200"/>
              <a:buChar char="●"/>
            </a:pPr>
            <a:r>
              <a:rPr lang="en"/>
              <a:t>Dažnai keičiasi reikalavimai.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Susipažinkime</a:t>
            </a:r>
          </a:p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Aurimas Cholomskis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Programavimo patirtis nuo 2007 metų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JAVA programuotojas / sistemų architektas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Šiuo metu užimu departamento vadovo pareigas kompanijoje “Visma Lietuva”</a:t>
            </a:r>
          </a:p>
          <a:p>
            <a:pPr indent="-304800" lvl="0" marL="457200">
              <a:spcBef>
                <a:spcPts val="0"/>
              </a:spcBef>
              <a:buSzPts val="1200"/>
              <a:buChar char="●"/>
            </a:pPr>
            <a:r>
              <a:rPr lang="en"/>
              <a:t>Turiu sukaupęs daugybę patirties iš skirtingų projektų, kuria noriu pasidalinti su Jumis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Krioklio metodas</a:t>
            </a:r>
          </a:p>
        </p:txBody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800px-Waterfall_model.svg.png"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393" y="1152475"/>
            <a:ext cx="4555208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Laispsniškas projektavimas (Bottom up design)</a:t>
            </a:r>
          </a:p>
        </p:txBody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Identifikuojami ir suprogramuojami mažesni sistemos moduliai, vėliau apjungiami į vientisą sprendimą.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Laipsniško projektavimo privalumai</a:t>
            </a:r>
          </a:p>
        </p:txBody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Reikalavimų pakeitimai lengviau įgyvendinami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Testavimas atliekamas nuolat</a:t>
            </a:r>
          </a:p>
          <a:p>
            <a:pPr indent="-304800" lvl="0" marL="457200">
              <a:spcBef>
                <a:spcPts val="0"/>
              </a:spcBef>
              <a:buSzPts val="1200"/>
              <a:buChar char="●"/>
            </a:pPr>
            <a:r>
              <a:rPr lang="en"/>
              <a:t>Galime keisti projektavimą eigoje, jei to reikia.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Laipsniško projektavimo trūkumai</a:t>
            </a:r>
          </a:p>
        </p:txBody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Pagrindinė rizika - kai nėra aiškios architektūrinės vizijos.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Agile</a:t>
            </a:r>
          </a:p>
        </p:txBody>
      </p:sp>
      <p:pic>
        <p:nvPicPr>
          <p:cNvPr descr="agile-lifecycle.png" id="264" name="Shape 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4474" y="1152475"/>
            <a:ext cx="3175049" cy="320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Kurį projektavimo būdą naudoti?</a:t>
            </a:r>
          </a:p>
        </p:txBody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Tai priklauso nuo įvairių priežasčių.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Dažniausiai naudojama kombinacija abiejų būdų.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Norint padaryti kokybišką išankstinį projektavimą reikia turėti daug patirties, perskaityti daug knygų.</a:t>
            </a:r>
          </a:p>
          <a:p>
            <a:pPr indent="-304800" lvl="0" marL="457200">
              <a:spcBef>
                <a:spcPts val="0"/>
              </a:spcBef>
              <a:buSzPts val="1200"/>
              <a:buChar char="●"/>
            </a:pPr>
            <a:r>
              <a:rPr lang="en"/>
              <a:t>Šiame kurse daugiau skirsime dėmesio laipsniškam projektavimui.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Kokybės</a:t>
            </a:r>
          </a:p>
        </p:txBody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Kokių kokybių siekiame projektuodami programų sistemas?</a:t>
            </a:r>
          </a:p>
          <a:p>
            <a:pPr indent="-304800" lvl="0" marL="457200">
              <a:spcBef>
                <a:spcPts val="0"/>
              </a:spcBef>
              <a:buSzPts val="1200"/>
              <a:buChar char="●"/>
            </a:pPr>
            <a:r>
              <a:rPr lang="en"/>
              <a:t>Kokybės gali būti skirtingos kiekvienam projektui, priklausomai nuo reikalavimų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Paprastumas (Simplicity)</a:t>
            </a:r>
          </a:p>
        </p:txBody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KISS (Keep It Simple, Stupid) principas.</a:t>
            </a:r>
          </a:p>
          <a:p>
            <a:pPr indent="-304800" lvl="0" marL="457200">
              <a:spcBef>
                <a:spcPts val="0"/>
              </a:spcBef>
              <a:buSzPts val="1200"/>
              <a:buChar char="●"/>
            </a:pPr>
            <a:r>
              <a:rPr lang="en"/>
              <a:t>YAGNI (You Aren’t Gonna Need It) principas.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Sistema netenkina šios kokybės jei egzistuoja tokie simptomai kaip: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Nereikalingas funkcionalumas</a:t>
            </a:r>
          </a:p>
          <a:p>
            <a:pPr indent="-304800" lvl="0" marL="457200">
              <a:spcBef>
                <a:spcPts val="0"/>
              </a:spcBef>
              <a:buSzPts val="1200"/>
              <a:buChar char="●"/>
            </a:pPr>
            <a:r>
              <a:rPr lang="en"/>
              <a:t>Nereikalingas ir per didelis sudėtingumas (Over-engineering)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Palaikomumas (Maintainability)</a:t>
            </a:r>
          </a:p>
        </p:txBody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Kaip greitai taisomos klaidos</a:t>
            </a:r>
          </a:p>
          <a:p>
            <a:pPr indent="-304800" lvl="0" marL="457200">
              <a:spcBef>
                <a:spcPts val="0"/>
              </a:spcBef>
              <a:buSzPts val="1200"/>
              <a:buChar char="●"/>
            </a:pPr>
            <a:r>
              <a:rPr lang="en"/>
              <a:t>Kaip greitai pridedamas naujas funkcionalumas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Spartumas (Performance)</a:t>
            </a:r>
          </a:p>
        </p:txBody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Sistemos sparta turi atitikti vartotojų lūkesčius</a:t>
            </a:r>
          </a:p>
          <a:p>
            <a:pPr indent="-304800" lvl="0" marL="457200">
              <a:spcBef>
                <a:spcPts val="0"/>
              </a:spcBef>
              <a:buSzPts val="1200"/>
              <a:buChar char="●"/>
            </a:pPr>
            <a:r>
              <a:rPr lang="en"/>
              <a:t>Sistema neturėtų naudot atminties daugiau negu reikia 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Paskaitų </a:t>
            </a:r>
            <a:r>
              <a:rPr lang="en"/>
              <a:t>tvarka</a:t>
            </a:r>
          </a:p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15 paskaitų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Lankyti paskaitas labai </a:t>
            </a:r>
            <a:r>
              <a:rPr lang="en"/>
              <a:t>rekomenduojama</a:t>
            </a:r>
            <a:r>
              <a:rPr lang="en"/>
              <a:t>. Lankomumas bus žymimas.</a:t>
            </a:r>
          </a:p>
          <a:p>
            <a:pPr indent="-304800" lvl="0" marL="457200" rtl="0">
              <a:spcBef>
                <a:spcPts val="0"/>
              </a:spcBef>
              <a:buSzPts val="1200"/>
              <a:buChar char="●"/>
            </a:pPr>
            <a:r>
              <a:rPr lang="en"/>
              <a:t>Pirmos 5 paskaitos tiesiogiai susijusios su pratybų užduotimis.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Suderinamumas (Compatibility)</a:t>
            </a:r>
          </a:p>
        </p:txBody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Sistema turi sugebėti integruotis su kitomis sistemomis. 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Saugumas (Security)</a:t>
            </a:r>
          </a:p>
        </p:txBody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Sistema yra pajėgi atlaikyti atakas ir įsilaužimus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Plečiamumas (Scalability)</a:t>
            </a:r>
          </a:p>
        </p:txBody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Daugėjant vartotojų skaičiui ir duomenų kiekiui sistema turėtų prisitaikyti prie išaugusių apkrovimų.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Kitos kokybės</a:t>
            </a:r>
          </a:p>
        </p:txBody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311700" y="11666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Plečiamumas (Extensibility)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Moduliarumas (Modularity)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Atsparumas klaidoms (Fault tolerance)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Draugiška vartotojui (Usability)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Pernaudojamumas (Reusability)</a:t>
            </a:r>
          </a:p>
          <a:p>
            <a:pPr indent="-304800" lvl="0" marL="457200">
              <a:spcBef>
                <a:spcPts val="0"/>
              </a:spcBef>
              <a:buSzPts val="1200"/>
              <a:buChar char="●"/>
            </a:pPr>
            <a:r>
              <a:rPr lang="en"/>
              <a:t>Ir daug kitų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2400"/>
              <a:t>Ko išmoksite per šį programų sistemų projektavimo kursą?</a:t>
            </a:r>
          </a:p>
        </p:txBody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Objektiškai orientuotas dizainas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Enkapsuliacija</a:t>
            </a: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Moduliarumas</a:t>
            </a: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Kodo restruktūrizavimas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Projektavimo šablonai</a:t>
            </a: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SOLID principai</a:t>
            </a: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Architektūriniai šablonai</a:t>
            </a: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Kodo testavimas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Agile + Scrum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XP praktikos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Duomenimis grįstas projektavimas</a:t>
            </a: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Dalykine sritimi grįstas projektavimas</a:t>
            </a:r>
          </a:p>
          <a:p>
            <a:pPr indent="-317500" lvl="0" marL="457200">
              <a:spcBef>
                <a:spcPts val="0"/>
              </a:spcBef>
              <a:buSzPts val="1400"/>
              <a:buChar char="●"/>
            </a:pPr>
            <a:r>
              <a:rPr lang="en" sz="1400"/>
              <a:t>Ir t.t.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Paskaitų turinys</a:t>
            </a:r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Bottom up design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Kokybiškas programinis kodas. Refaktoringas.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Objektiškai orientuoto projektavimo principai.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Projektavimo šablonai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Kodo testavimas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Išankstinis projektavimas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Agile. Scrum praktikos.</a:t>
            </a:r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Sluoksnių architektūra.</a:t>
            </a:r>
          </a:p>
          <a:p>
            <a:pPr indent="-304800" lvl="0" marL="457200">
              <a:spcBef>
                <a:spcPts val="0"/>
              </a:spcBef>
              <a:buSzPts val="1200"/>
              <a:buChar char="●"/>
            </a:pPr>
            <a:r>
              <a:rPr lang="en"/>
              <a:t>SaaS sistemų architektūra ir gerosios praktikos.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Pratybų tvarka</a:t>
            </a:r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2 savarankiškos programavimo užduotys: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I užduotis </a:t>
            </a:r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AutoNum type="romanLcParenR"/>
            </a:pPr>
            <a:r>
              <a:rPr lang="en"/>
              <a:t>Vertė 2 balai</a:t>
            </a:r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AutoNum type="romanLcParenR"/>
            </a:pPr>
            <a:r>
              <a:rPr lang="en"/>
              <a:t>Atsiskaityti iki 2017-10-30</a:t>
            </a:r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AutoNum type="romanLcParenR"/>
            </a:pPr>
            <a:r>
              <a:rPr lang="en"/>
              <a:t>Po 2017-10-</a:t>
            </a:r>
            <a:r>
              <a:rPr lang="en"/>
              <a:t>30</a:t>
            </a:r>
            <a:r>
              <a:rPr lang="en"/>
              <a:t> kas savaitę balas mažinamas 0,5 balo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lphaLcParenR"/>
            </a:pPr>
            <a:r>
              <a:rPr lang="en"/>
              <a:t>II užduotis </a:t>
            </a:r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AutoNum type="romanLcParenR"/>
            </a:pPr>
            <a:r>
              <a:rPr lang="en"/>
              <a:t>Vertė 2 balai</a:t>
            </a:r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AutoNum type="romanLcParenR"/>
            </a:pPr>
            <a:r>
              <a:rPr lang="en"/>
              <a:t>Pirma užduotis turi būti atsiskaityta norint pradėti antrą užduotį</a:t>
            </a:r>
          </a:p>
          <a:p>
            <a:pPr indent="-292100" lvl="1" marL="914400" rtl="0">
              <a:spcBef>
                <a:spcPts val="0"/>
              </a:spcBef>
              <a:buSzPts val="1000"/>
              <a:buAutoNum type="romanLcParenR"/>
            </a:pPr>
            <a:r>
              <a:rPr lang="en"/>
              <a:t>Atsiskaityti iki 2017-12-11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Reikia surinkti 2 balus, norint laikyti egzaminą.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Laboratorinis darbas</a:t>
            </a:r>
          </a:p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2400"/>
              <a:t>Komandinis darbas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Vertinamas 1 balu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Privalomas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Reikia surinkti 0.5 balo, jog būtų galima laikyti egzaminą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Darbas susijęs su pratybų užduotimis</a:t>
            </a:r>
          </a:p>
          <a:p>
            <a:pPr indent="-342900" lvl="1" marL="914400" rtl="0">
              <a:spcBef>
                <a:spcPts val="0"/>
              </a:spcBef>
              <a:buSzPts val="1800"/>
              <a:buChar char="○"/>
            </a:pPr>
            <a:r>
              <a:rPr lang="en" sz="1800"/>
              <a:t>Atsiskaityti iki sesijos pradžios</a:t>
            </a:r>
          </a:p>
          <a:p>
            <a:pPr indent="0" lvl="0" marL="45720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 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Egzaminas</a:t>
            </a:r>
          </a:p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Egzaminas (5 balai).</a:t>
            </a:r>
          </a:p>
          <a:p>
            <a:pPr indent="-304800" lvl="0" marL="457200">
              <a:spcBef>
                <a:spcPts val="0"/>
              </a:spcBef>
              <a:buSzPts val="1200"/>
              <a:buChar char="●"/>
            </a:pPr>
            <a:r>
              <a:rPr lang="en"/>
              <a:t>Galutinis balas 5 (egzaminas) + 4 (pratybos) + 1 (laboratorinis darbas) = 10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Literatūros sąrašas</a:t>
            </a:r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Pagrindinė literatūra:</a:t>
            </a:r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G. Booch, et al. Object-Oriented Analysis and Design with Applications, 3rd Edition. Addison-Wesley, 2007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Robert C. Martin. Clean Code: A Handbook of Agile Software Craftsmanship (Robert C. Martin), 2008.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M. Fowler, K. Beck. Refactoring: Improving the Design of Existing Code. Addison-Wesley, 1999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Papildoma literatūra:</a:t>
            </a:r>
          </a:p>
          <a:p>
            <a: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Paul Clements et al. Documenting Software Architectures: Views and Beyond (2nd Edition),  2010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Programų sistemų projektavimas (Software design)</a:t>
            </a:r>
          </a:p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Kas tai yra?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Kam to reikia?</a:t>
            </a:r>
          </a:p>
          <a:p>
            <a:pPr indent="-304800" lvl="0" marL="457200">
              <a:spcBef>
                <a:spcPts val="0"/>
              </a:spcBef>
              <a:buSzPts val="1200"/>
              <a:buChar char="●"/>
            </a:pPr>
            <a:r>
              <a:rPr lang="en"/>
              <a:t>Kokius dalykus išmoksime šiame PSP kurse?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ew Visma Google Slide Template 2016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